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2"/>
  </p:notesMasterIdLst>
  <p:handoutMasterIdLst>
    <p:handoutMasterId r:id="rId13"/>
  </p:handoutMasterIdLst>
  <p:sldIdLst>
    <p:sldId id="464" r:id="rId2"/>
    <p:sldId id="264" r:id="rId3"/>
    <p:sldId id="397" r:id="rId4"/>
    <p:sldId id="404" r:id="rId5"/>
    <p:sldId id="444" r:id="rId6"/>
    <p:sldId id="443" r:id="rId7"/>
    <p:sldId id="413" r:id="rId8"/>
    <p:sldId id="412" r:id="rId9"/>
    <p:sldId id="421" r:id="rId10"/>
    <p:sldId id="465" r:id="rId11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5000" kern="1200">
        <a:solidFill>
          <a:srgbClr val="FFFFFF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000" kern="1200">
        <a:solidFill>
          <a:srgbClr val="FFFFFF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000" kern="1200">
        <a:solidFill>
          <a:srgbClr val="FFFFFF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000" kern="1200">
        <a:solidFill>
          <a:srgbClr val="FFFFFF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000" kern="1200">
        <a:solidFill>
          <a:srgbClr val="FFFF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000" kern="1200">
        <a:solidFill>
          <a:srgbClr val="FFFF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000" kern="1200">
        <a:solidFill>
          <a:srgbClr val="FFFF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000" kern="1200">
        <a:solidFill>
          <a:srgbClr val="FFFF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000" kern="1200">
        <a:solidFill>
          <a:srgbClr val="FFFFFF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4D7"/>
    <a:srgbClr val="FFFF99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642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22C00-A225-42FB-8CE7-894EC8C56EAA}" type="datetimeFigureOut">
              <a:rPr lang="ru-RU" smtClean="0"/>
              <a:pPr/>
              <a:t>25.02.2024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AEE46-32DD-4E52-89C7-7E76EC04E3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436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C320140-6E40-4F7B-8B07-12E42968437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807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20140-6E40-4F7B-8B07-12E42968437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817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20140-6E40-4F7B-8B07-12E42968437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841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20140-6E40-4F7B-8B07-12E42968437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634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20140-6E40-4F7B-8B07-12E42968437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328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dirty="0" smtClean="0">
              <a:latin typeface="Arial" charset="0"/>
            </a:endParaRP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810A4BD-7D50-4A6C-BDC6-9129C6666E48}" type="slidenum">
              <a:rPr lang="ru-RU" smtClean="0">
                <a:latin typeface="Arial" charset="0"/>
                <a:cs typeface="Arial" charset="0"/>
              </a:rPr>
              <a:pPr/>
              <a:t>5</a:t>
            </a:fld>
            <a:endParaRPr lang="ru-RU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083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71550" y="195263"/>
            <a:ext cx="4960938" cy="372268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29730" y="3947724"/>
            <a:ext cx="6209590" cy="578559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CFC3F-A7F4-423A-87F9-F2176D89F20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28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CFC3F-A7F4-423A-87F9-F2176D89F20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9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CFC3F-A7F4-423A-87F9-F2176D89F20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069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20140-6E40-4F7B-8B07-12E42968437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695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20140-6E40-4F7B-8B07-12E42968437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804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4FC50-1AEE-470B-BA14-AA1DB3009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32DBC-DF52-4A51-877B-9D03B6DF4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42CDB-E973-452C-9C85-300459632C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A6311-03AC-4DF4-99CB-086F5A0EC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E004-402E-472C-9F4F-C43020BD9B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3E14B-FBDF-4FC2-9F64-D0F829389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2CDA-D410-4AFD-9B80-4C8665EC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123D1-E8AE-4090-8975-725650BC23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BA038-56C3-4AB2-A3EC-8F29B511DE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BF39-82F9-4A46-A504-03654C97A5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7CB56-F182-49C4-9A53-EA4FC1A92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5F3C2-4250-43F4-9932-C9D7C97CD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-20638" y="5872163"/>
            <a:ext cx="9164638" cy="585787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61988" y="1731552"/>
            <a:ext cx="7084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4000" b="1" dirty="0" smtClean="0">
                <a:latin typeface="Calibri" pitchFamily="34" charset="0"/>
                <a:ea typeface="+mj-ea"/>
                <a:cs typeface="Calibri" pitchFamily="34" charset="0"/>
              </a:rPr>
              <a:t>Проект «</a:t>
            </a:r>
            <a:r>
              <a:rPr lang="ru-RU" sz="4000" b="1" dirty="0" smtClean="0"/>
              <a:t>Траектория роста»</a:t>
            </a:r>
            <a:endParaRPr lang="ru-RU" altLang="ru-RU" sz="4000" b="1" dirty="0" smtClean="0">
              <a:latin typeface="Calibri" pitchFamily="34" charset="0"/>
              <a:ea typeface="+mj-ea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ru-RU" altLang="ru-RU" sz="2000" dirty="0" smtClean="0">
              <a:solidFill>
                <a:srgbClr val="4D4D4D"/>
              </a:solidFill>
              <a:latin typeface="Calibri" pitchFamily="34" charset="0"/>
              <a:ea typeface="+mj-ea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ru-RU" altLang="ru-RU" sz="2000" dirty="0">
              <a:solidFill>
                <a:srgbClr val="4D4D4D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2275" y="5278438"/>
            <a:ext cx="2303463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b="1" u="non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www.ssmu.ru</a:t>
            </a:r>
            <a:endParaRPr lang="ru-RU" sz="2800" b="1" u="none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4788" y="5876925"/>
            <a:ext cx="334962" cy="5810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36588" y="5876925"/>
            <a:ext cx="166687" cy="5810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03275" y="5876925"/>
            <a:ext cx="600075" cy="5810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476375" y="5876925"/>
            <a:ext cx="166688" cy="581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28775" y="5876925"/>
            <a:ext cx="166688" cy="5810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692275" y="4581525"/>
            <a:ext cx="2200275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100" b="1" u="non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СИБИРСКИЙ ГОСУДАРСТВЕННЫЙ МЕДИЦИНСКИЙ </a:t>
            </a:r>
            <a:r>
              <a:rPr lang="en-US" sz="1100" b="1" u="non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  </a:t>
            </a:r>
            <a:r>
              <a:rPr lang="ru-RU" sz="1100" b="1" u="non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УНИВЕРСИТЕТ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724025" y="5381625"/>
            <a:ext cx="21685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2844" y="5845192"/>
            <a:ext cx="8858312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ФИО докладчика, статус (студент, аспирант и т. п.)</a:t>
            </a:r>
            <a:endParaRPr lang="ru-RU" sz="1800" b="1" u="none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92275" y="5013325"/>
            <a:ext cx="66960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600" b="1" i="1" u="none" dirty="0">
                <a:solidFill>
                  <a:srgbClr val="990000"/>
                </a:solidFill>
                <a:latin typeface="+mn-lt"/>
              </a:rPr>
              <a:t>Учим лечить и лечим обучая с 1888 года</a:t>
            </a:r>
          </a:p>
        </p:txBody>
      </p:sp>
      <p:pic>
        <p:nvPicPr>
          <p:cNvPr id="16" name="Picture 5" descr="D:\Документы Дмитриев\Логотипы\_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6" r="22409" b="24490"/>
          <a:stretch>
            <a:fillRect/>
          </a:stretch>
        </p:blipFill>
        <p:spPr bwMode="auto">
          <a:xfrm>
            <a:off x="0" y="3284984"/>
            <a:ext cx="180458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2844" y="518859"/>
            <a:ext cx="896339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Название проекта</a:t>
            </a:r>
          </a:p>
          <a:p>
            <a:pPr>
              <a:lnSpc>
                <a:spcPct val="90000"/>
              </a:lnSpc>
            </a:pPr>
            <a:endParaRPr lang="ru-RU" altLang="ru-RU" sz="2000" dirty="0" smtClean="0">
              <a:solidFill>
                <a:srgbClr val="4D4D4D"/>
              </a:solidFill>
              <a:latin typeface="Calibri" pitchFamily="34" charset="0"/>
              <a:ea typeface="+mj-ea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ru-RU" altLang="ru-RU" sz="2000" dirty="0">
              <a:solidFill>
                <a:srgbClr val="4D4D4D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44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Grp="1" noChangeArrowheads="1"/>
          </p:cNvSpPr>
          <p:nvPr>
            <p:ph idx="1"/>
          </p:nvPr>
        </p:nvSpPr>
        <p:spPr>
          <a:xfrm>
            <a:off x="550863" y="2278153"/>
            <a:ext cx="7981577" cy="718799"/>
          </a:xfrm>
          <a:noFill/>
          <a:ln/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1800" dirty="0" smtClean="0">
                <a:cs typeface="Times New Roman" pitchFamily="18" charset="0"/>
              </a:rPr>
              <a:t>Так же здесь укажите выбранное направление из Стратегии НТР</a:t>
            </a:r>
            <a:endParaRPr lang="ru-RU" sz="1800" b="1" dirty="0">
              <a:cs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sz="1800" b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1113" y="765175"/>
            <a:ext cx="9166226" cy="155575"/>
            <a:chOff x="-11113" y="765175"/>
            <a:chExt cx="9166226" cy="155575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-11113" y="765175"/>
              <a:ext cx="9166226" cy="15557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15900" y="765175"/>
              <a:ext cx="334963" cy="1555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47700" y="765175"/>
              <a:ext cx="166688" cy="1555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14388" y="765175"/>
              <a:ext cx="600075" cy="155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487488" y="765175"/>
              <a:ext cx="166687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39888" y="765175"/>
              <a:ext cx="166687" cy="1555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0" y="79352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chemeClr val="accent3">
                  <a:lumMod val="75000"/>
                </a:schemeClr>
              </a:buClr>
            </a:pPr>
            <a:r>
              <a:rPr lang="ru-RU" altLang="ru-RU" sz="3200" b="1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rPr>
              <a:t>Аннотация и актуальность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-11113" y="765175"/>
            <a:ext cx="9166226" cy="155575"/>
            <a:chOff x="-11113" y="765175"/>
            <a:chExt cx="9166226" cy="15557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-11113" y="765175"/>
              <a:ext cx="9166226" cy="15557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15900" y="765175"/>
              <a:ext cx="334963" cy="1555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47700" y="765175"/>
              <a:ext cx="166688" cy="1555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814388" y="765175"/>
              <a:ext cx="600075" cy="155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487488" y="765175"/>
              <a:ext cx="166687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639888" y="765175"/>
              <a:ext cx="166687" cy="1555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0" y="79352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chemeClr val="accent3">
                  <a:lumMod val="75000"/>
                </a:schemeClr>
              </a:buClr>
            </a:pPr>
            <a:r>
              <a:rPr lang="ru-RU" altLang="ru-RU" sz="3200" b="1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rPr>
              <a:t>Научная новизна и обоснование достижимости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7020272" y="2420888"/>
            <a:ext cx="7632650" cy="72008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600" b="1" dirty="0">
              <a:solidFill>
                <a:srgbClr val="A5002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1113" y="765175"/>
            <a:ext cx="9166226" cy="155575"/>
            <a:chOff x="-11113" y="765175"/>
            <a:chExt cx="9166226" cy="155575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-11113" y="765175"/>
              <a:ext cx="9166226" cy="15557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15900" y="765175"/>
              <a:ext cx="334963" cy="1555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47700" y="765175"/>
              <a:ext cx="166688" cy="1555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814388" y="765175"/>
              <a:ext cx="600075" cy="155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487488" y="765175"/>
              <a:ext cx="166687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39888" y="765175"/>
              <a:ext cx="166687" cy="1555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22018" y="-9985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Анализ современного состояния исследований в данной области</a:t>
            </a:r>
            <a:endParaRPr lang="ru-RU" sz="2800" b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558" y="-50300"/>
            <a:ext cx="6912768" cy="86360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1" dirty="0" smtClean="0">
                <a:latin typeface="+mn-lt"/>
                <a:cs typeface="Times New Roman" pitchFamily="18" charset="0"/>
              </a:rPr>
              <a:t>Основные мировые научные конкуренты</a:t>
            </a:r>
            <a:endParaRPr lang="ru-RU" sz="2800" b="1" dirty="0">
              <a:latin typeface="+mn-lt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11113" y="765175"/>
            <a:ext cx="9166226" cy="155575"/>
            <a:chOff x="-11113" y="765175"/>
            <a:chExt cx="9166226" cy="155575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-11113" y="765175"/>
              <a:ext cx="9166226" cy="15557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15900" y="765175"/>
              <a:ext cx="334963" cy="1555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47700" y="765175"/>
              <a:ext cx="166688" cy="1555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814388" y="765175"/>
              <a:ext cx="600075" cy="155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487488" y="765175"/>
              <a:ext cx="166687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639888" y="765175"/>
              <a:ext cx="166687" cy="1555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160196" y="-80936"/>
            <a:ext cx="6912768" cy="8636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1" dirty="0" smtClean="0">
                <a:latin typeface="+mn-lt"/>
                <a:cs typeface="Times New Roman" pitchFamily="18" charset="0"/>
              </a:rPr>
              <a:t>Цели, задачи и результаты</a:t>
            </a:r>
            <a:endParaRPr lang="ru-RU" sz="3200" b="1" dirty="0">
              <a:latin typeface="+mn-lt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-11113" y="765175"/>
            <a:ext cx="9166226" cy="155575"/>
            <a:chOff x="-11113" y="765175"/>
            <a:chExt cx="9166226" cy="155575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-11113" y="765175"/>
              <a:ext cx="9166226" cy="15557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15900" y="765175"/>
              <a:ext cx="334963" cy="1555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47700" y="765175"/>
              <a:ext cx="166688" cy="1555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814388" y="765175"/>
              <a:ext cx="600075" cy="155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487488" y="765175"/>
              <a:ext cx="166687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39888" y="765175"/>
              <a:ext cx="166687" cy="1555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14425" y="-98426"/>
            <a:ext cx="6912768" cy="8636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b="1" dirty="0" smtClean="0">
                <a:latin typeface="+mn-lt"/>
                <a:cs typeface="Times New Roman" pitchFamily="18" charset="0"/>
              </a:rPr>
              <a:t>План работ по проекту</a:t>
            </a:r>
            <a:endParaRPr lang="ru-RU" sz="3200" b="1" dirty="0">
              <a:latin typeface="+mn-lt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-11113" y="765175"/>
            <a:ext cx="9166226" cy="155575"/>
            <a:chOff x="-11113" y="765175"/>
            <a:chExt cx="9166226" cy="155575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-11113" y="765175"/>
              <a:ext cx="9166226" cy="15557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15900" y="765175"/>
              <a:ext cx="334963" cy="1555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47700" y="765175"/>
              <a:ext cx="166688" cy="1555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14388" y="765175"/>
              <a:ext cx="600075" cy="155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487488" y="765175"/>
              <a:ext cx="166687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639888" y="765175"/>
              <a:ext cx="166687" cy="1555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7"/>
          <p:cNvSpPr txBox="1"/>
          <p:nvPr/>
        </p:nvSpPr>
        <p:spPr>
          <a:xfrm>
            <a:off x="1845632" y="28204"/>
            <a:ext cx="6984206" cy="892546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Имеющийся научный задел</a:t>
            </a:r>
          </a:p>
          <a:p>
            <a:pPr>
              <a:defRPr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-11113" y="765175"/>
            <a:ext cx="9166226" cy="155575"/>
            <a:chOff x="-11113" y="765175"/>
            <a:chExt cx="9166226" cy="155575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-11113" y="765175"/>
              <a:ext cx="9166226" cy="15557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15900" y="765175"/>
              <a:ext cx="334963" cy="1555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647700" y="765175"/>
              <a:ext cx="166688" cy="1555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814388" y="765175"/>
              <a:ext cx="600075" cy="155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87488" y="765175"/>
              <a:ext cx="166687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639888" y="765175"/>
              <a:ext cx="166687" cy="1555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7294" y="181242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n-lt"/>
                <a:cs typeface="Times New Roman" pitchFamily="18" charset="0"/>
              </a:rPr>
              <a:t>Смета расходов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-11113" y="765175"/>
            <a:ext cx="9166226" cy="155575"/>
            <a:chOff x="-11113" y="765175"/>
            <a:chExt cx="9166226" cy="155575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-11113" y="765175"/>
              <a:ext cx="9166226" cy="15557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15900" y="765175"/>
              <a:ext cx="334963" cy="1555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47700" y="765175"/>
              <a:ext cx="166688" cy="1555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14388" y="765175"/>
              <a:ext cx="600075" cy="1555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487488" y="765175"/>
              <a:ext cx="166687" cy="15557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639888" y="765175"/>
              <a:ext cx="166687" cy="15557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defRPr/>
              </a:pPr>
              <a:endParaRPr lang="ru-RU" u="none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-20638" y="5872163"/>
            <a:ext cx="9164638" cy="585787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61988" y="1731552"/>
            <a:ext cx="7084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4000" b="1" dirty="0" smtClean="0">
                <a:latin typeface="Calibri" pitchFamily="34" charset="0"/>
                <a:ea typeface="+mj-ea"/>
                <a:cs typeface="Calibri" pitchFamily="34" charset="0"/>
              </a:rPr>
              <a:t>Проект «</a:t>
            </a:r>
            <a:r>
              <a:rPr lang="ru-RU" sz="4000" b="1" dirty="0" smtClean="0"/>
              <a:t>Траектория роста»</a:t>
            </a:r>
            <a:endParaRPr lang="ru-RU" altLang="ru-RU" sz="4000" b="1" dirty="0" smtClean="0">
              <a:latin typeface="Calibri" pitchFamily="34" charset="0"/>
              <a:ea typeface="+mj-ea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ru-RU" altLang="ru-RU" sz="2000" dirty="0" smtClean="0">
              <a:solidFill>
                <a:srgbClr val="4D4D4D"/>
              </a:solidFill>
              <a:latin typeface="Calibri" pitchFamily="34" charset="0"/>
              <a:ea typeface="+mj-ea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ru-RU" altLang="ru-RU" sz="2000" dirty="0">
              <a:solidFill>
                <a:srgbClr val="4D4D4D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2275" y="5278438"/>
            <a:ext cx="2303463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b="1" u="non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www.ssmu.ru</a:t>
            </a:r>
            <a:endParaRPr lang="ru-RU" sz="2800" b="1" u="none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4788" y="5876925"/>
            <a:ext cx="334962" cy="5810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36588" y="5876925"/>
            <a:ext cx="166687" cy="5810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03275" y="5876925"/>
            <a:ext cx="600075" cy="5810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476375" y="5876925"/>
            <a:ext cx="166688" cy="5810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28775" y="5876925"/>
            <a:ext cx="166688" cy="5810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692275" y="4581525"/>
            <a:ext cx="2200275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100" b="1" u="non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СИБИРСКИЙ ГОСУДАРСТВЕННЫЙ МЕДИЦИНСКИЙ </a:t>
            </a:r>
            <a:r>
              <a:rPr lang="en-US" sz="1100" b="1" u="non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  </a:t>
            </a:r>
            <a:r>
              <a:rPr lang="ru-RU" sz="1100" b="1" u="none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УНИВЕРСИТЕТ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724025" y="5381625"/>
            <a:ext cx="21685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2844" y="5845192"/>
            <a:ext cx="8858312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8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ФИО докладчика, статус (студент, аспирант и т</a:t>
            </a:r>
            <a:r>
              <a:rPr lang="ru-RU" sz="1800" b="1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. п</a:t>
            </a:r>
            <a:r>
              <a:rPr lang="ru-RU" sz="18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2275" y="5013325"/>
            <a:ext cx="66960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600" b="1" i="1" u="none" dirty="0">
                <a:solidFill>
                  <a:srgbClr val="990000"/>
                </a:solidFill>
                <a:latin typeface="+mn-lt"/>
              </a:rPr>
              <a:t>Учим лечить и лечим обучая с 1888 года</a:t>
            </a:r>
          </a:p>
        </p:txBody>
      </p:sp>
      <p:pic>
        <p:nvPicPr>
          <p:cNvPr id="16" name="Picture 5" descr="D:\Документы Дмитриев\Логотипы\_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6" r="22409" b="24490"/>
          <a:stretch>
            <a:fillRect/>
          </a:stretch>
        </p:blipFill>
        <p:spPr bwMode="auto">
          <a:xfrm>
            <a:off x="0" y="3284984"/>
            <a:ext cx="180458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1"/>
          <p:cNvSpPr>
            <a:spLocks noChangeArrowheads="1"/>
          </p:cNvSpPr>
          <p:nvPr/>
        </p:nvSpPr>
        <p:spPr bwMode="auto">
          <a:xfrm>
            <a:off x="1691680" y="1899989"/>
            <a:ext cx="63007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3050" algn="ctr" eaLnBrk="0" hangingPunct="0"/>
            <a:r>
              <a:rPr lang="ru-RU" sz="3200" b="1" u="none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Благодарю за внимание!</a:t>
            </a:r>
          </a:p>
        </p:txBody>
      </p:sp>
      <p:sp>
        <p:nvSpPr>
          <p:cNvPr id="20" name="Прямоугольник 12"/>
          <p:cNvSpPr>
            <a:spLocks noChangeArrowheads="1"/>
          </p:cNvSpPr>
          <p:nvPr/>
        </p:nvSpPr>
        <p:spPr bwMode="auto">
          <a:xfrm>
            <a:off x="4872788" y="1484491"/>
            <a:ext cx="41767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400" b="1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0374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5210</TotalTime>
  <Words>120</Words>
  <Application>Microsoft Office PowerPoint</Application>
  <PresentationFormat>Экран (4:3)</PresentationFormat>
  <Paragraphs>31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мировые научные конкуренты</vt:lpstr>
      <vt:lpstr>Цели, задачи и результаты</vt:lpstr>
      <vt:lpstr>План работ по проекту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принципы грантовой политики в современном вузе</dc:title>
  <dc:creator>us</dc:creator>
  <cp:lastModifiedBy>Автор</cp:lastModifiedBy>
  <cp:revision>467</cp:revision>
  <cp:lastPrinted>2018-09-19T09:46:26Z</cp:lastPrinted>
  <dcterms:created xsi:type="dcterms:W3CDTF">2008-06-08T13:14:07Z</dcterms:created>
  <dcterms:modified xsi:type="dcterms:W3CDTF">2024-02-25T05:28:28Z</dcterms:modified>
</cp:coreProperties>
</file>